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Radio Canada" pitchFamily="2" charset="0"/>
      <p:regular r:id="rId12"/>
      <p:bold r:id="rId13"/>
      <p:italic r:id="rId14"/>
      <p:boldItalic r:id="rId15"/>
    </p:embeddedFont>
    <p:embeddedFont>
      <p:font typeface="Trebuchet MS" panose="020B060302020202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0" roundtripDataSignature="AMtx7mgTOtQ9hWH6ek+0Ze3/CRlcxSy/X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GTI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D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12-10T21:54:51.659" idx="1">
    <p:pos x="3293" y="1105"/>
    <p:text>O que eu proponho para resolver as dores?
Como funciona minha solução?
Qual o estágio atual de minha solução?
O que as pessoas falam sobre a solução proposta?</p:text>
    <p:extLst mod="1"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commentPostId="AAAAEDasnbg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12-10T21:58:21.119" idx="2">
    <p:pos x="1234" y="903"/>
    <p:text>Qual sua visão para o futuro da solução?
Dado seu estágio atual, como você chegará lá (alcançará a visão)?
Por que o IGTI foi importante neste processo?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commentPostId="AAAAEDasnbc"/>
      </p:ext>
    </p:extLst>
  </p:cm>
</p:cmLst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0" name="Google Shape;9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4" name="Google Shape;10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2" name="Google Shape;1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5" name="Google Shape;14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0" name="Google Shape;16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3" name="Google Shape;17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" name="Google Shape;18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7" name="Google Shape;207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8" name="Google Shape;22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com Background">
  <p:cSld name="Slide com Background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179294" y="170328"/>
            <a:ext cx="11833412" cy="651734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6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6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6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6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6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6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6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6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7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7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7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alizado">
  <p:cSld name="Personalizado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9"/>
          <p:cNvSpPr>
            <a:spLocks noGrp="1"/>
          </p:cNvSpPr>
          <p:nvPr>
            <p:ph type="pic" idx="2"/>
          </p:nvPr>
        </p:nvSpPr>
        <p:spPr>
          <a:xfrm>
            <a:off x="6508886" y="573932"/>
            <a:ext cx="5075676" cy="571013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to com Legenda">
  <p:cSld name="Foto com Legenda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>
            <a:spLocks noGrp="1"/>
          </p:cNvSpPr>
          <p:nvPr>
            <p:ph type="pic" idx="2"/>
          </p:nvPr>
        </p:nvSpPr>
        <p:spPr>
          <a:xfrm>
            <a:off x="1960096" y="170329"/>
            <a:ext cx="3773715" cy="6517342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9"/>
          <p:cNvSpPr>
            <a:spLocks noGrp="1"/>
          </p:cNvSpPr>
          <p:nvPr>
            <p:ph type="pic" idx="2"/>
          </p:nvPr>
        </p:nvSpPr>
        <p:spPr>
          <a:xfrm>
            <a:off x="179294" y="170328"/>
            <a:ext cx="11833412" cy="651734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" name="Google Shape;26;p6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CB364"/>
            </a:gs>
            <a:gs pos="30069">
              <a:srgbClr val="0EAB8B"/>
            </a:gs>
            <a:gs pos="58386">
              <a:srgbClr val="0B93A9"/>
            </a:gs>
            <a:gs pos="74000">
              <a:srgbClr val="1386B2"/>
            </a:gs>
            <a:gs pos="83000">
              <a:srgbClr val="1A79B9"/>
            </a:gs>
            <a:gs pos="100000">
              <a:srgbClr val="27479B"/>
            </a:gs>
          </a:gsLst>
          <a:lin ang="0" scaled="0"/>
        </a:gra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4"/>
          <p:cNvPicPr preferRelativeResize="0"/>
          <p:nvPr/>
        </p:nvPicPr>
        <p:blipFill rotWithShape="1">
          <a:blip r:embed="rId3">
            <a:alphaModFix/>
          </a:blip>
          <a:srcRect l="6219" t="51626" r="46220" b="812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/>
          <p:nvPr/>
        </p:nvSpPr>
        <p:spPr>
          <a:xfrm>
            <a:off x="2282494" y="0"/>
            <a:ext cx="7870067" cy="6223647"/>
          </a:xfrm>
          <a:prstGeom prst="rect">
            <a:avLst/>
          </a:prstGeom>
          <a:solidFill>
            <a:schemeClr val="dk1">
              <a:alpha val="68235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3160920" y="1145928"/>
            <a:ext cx="6113217" cy="4192749"/>
          </a:xfrm>
          <a:prstGeom prst="rect">
            <a:avLst/>
          </a:prstGeom>
          <a:noFill/>
          <a:ln w="38100" cap="flat" cmpd="sng">
            <a:solidFill>
              <a:srgbClr val="7DDD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7DDD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4"/>
          <p:cNvSpPr txBox="1"/>
          <p:nvPr/>
        </p:nvSpPr>
        <p:spPr>
          <a:xfrm>
            <a:off x="4031637" y="1709224"/>
            <a:ext cx="5133471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pt-BR" sz="9600" b="1" i="0" u="none" strike="noStrike" cap="none" dirty="0" err="1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Pitch</a:t>
            </a:r>
            <a:endParaRPr sz="1400" b="0" i="0" u="none" strike="noStrike" cap="none" dirty="0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96" name="Google Shape;96;p4"/>
          <p:cNvSpPr txBox="1"/>
          <p:nvPr/>
        </p:nvSpPr>
        <p:spPr>
          <a:xfrm>
            <a:off x="4082194" y="3044414"/>
            <a:ext cx="2937171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pt-BR" sz="2100" b="1" i="0" u="none" strike="noStrike" cap="none" dirty="0">
                <a:solidFill>
                  <a:srgbClr val="7DDD00"/>
                </a:solidFill>
                <a:latin typeface="Radio Canada"/>
                <a:ea typeface="Radio Canada"/>
                <a:cs typeface="Radio Canada"/>
                <a:sym typeface="Radio Canada"/>
              </a:rPr>
              <a:t>PROJETO APLICADO </a:t>
            </a:r>
            <a:r>
              <a:rPr lang="pt-BR" sz="210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PÓS-GRADUAÇÃO</a:t>
            </a:r>
            <a:endParaRPr sz="1400" b="0" i="0" u="none" strike="noStrike" cap="none" dirty="0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97" name="Google Shape;97;p4"/>
          <p:cNvSpPr txBox="1"/>
          <p:nvPr/>
        </p:nvSpPr>
        <p:spPr>
          <a:xfrm>
            <a:off x="4082194" y="3770315"/>
            <a:ext cx="469982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&lt;inserir título do projeto&gt;</a:t>
            </a:r>
            <a:endParaRPr sz="11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8818282" y="1381758"/>
            <a:ext cx="239552" cy="91637"/>
          </a:xfrm>
          <a:prstGeom prst="flowChartTerminator">
            <a:avLst/>
          </a:prstGeom>
          <a:noFill/>
          <a:ln w="12700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8266370" y="1381758"/>
            <a:ext cx="239552" cy="91637"/>
          </a:xfrm>
          <a:prstGeom prst="flowChartTerminator">
            <a:avLst/>
          </a:prstGeom>
          <a:solidFill>
            <a:srgbClr val="7DDD00"/>
          </a:solidFill>
          <a:ln w="12700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8542466" y="1381758"/>
            <a:ext cx="239552" cy="91637"/>
          </a:xfrm>
          <a:prstGeom prst="flowChartTerminator">
            <a:avLst/>
          </a:prstGeom>
          <a:noFill/>
          <a:ln w="12700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4"/>
          <p:cNvSpPr txBox="1"/>
          <p:nvPr/>
        </p:nvSpPr>
        <p:spPr>
          <a:xfrm>
            <a:off x="4082194" y="4384857"/>
            <a:ext cx="474009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&lt;inserir nome do aluno&gt;</a:t>
            </a:r>
            <a:br>
              <a:rPr lang="pt-BR" sz="12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pt-BR" sz="12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&lt;inserir nome do curso&gt;</a:t>
            </a:r>
            <a:endParaRPr sz="10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035" b="1036"/>
          <a:stretch/>
        </p:blipFill>
        <p:spPr>
          <a:xfrm>
            <a:off x="0" y="-50068"/>
            <a:ext cx="12542841" cy="690806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07" name="Google Shape;107;p7"/>
          <p:cNvSpPr/>
          <p:nvPr/>
        </p:nvSpPr>
        <p:spPr>
          <a:xfrm>
            <a:off x="2460149" y="1966219"/>
            <a:ext cx="10082692" cy="3240196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8" name="Google Shape;108;p7"/>
          <p:cNvSpPr/>
          <p:nvPr/>
        </p:nvSpPr>
        <p:spPr>
          <a:xfrm flipH="1">
            <a:off x="0" y="1966219"/>
            <a:ext cx="2460148" cy="3240196"/>
          </a:xfrm>
          <a:prstGeom prst="rect">
            <a:avLst/>
          </a:prstGeom>
          <a:solidFill>
            <a:srgbClr val="7DDD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9" name="Google Shape;109;p7"/>
          <p:cNvSpPr txBox="1"/>
          <p:nvPr/>
        </p:nvSpPr>
        <p:spPr>
          <a:xfrm>
            <a:off x="172639" y="3170181"/>
            <a:ext cx="2156727" cy="812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 b="0" i="0" u="none" strike="noStrike" cap="none">
                <a:solidFill>
                  <a:schemeClr val="dk1"/>
                </a:solidFill>
                <a:latin typeface="Radio Canada"/>
                <a:ea typeface="Radio Canada"/>
                <a:cs typeface="Radio Canada"/>
                <a:sym typeface="Radio Canada"/>
              </a:rPr>
              <a:t> Sumário</a:t>
            </a:r>
            <a:endParaRPr sz="3600" b="0" i="0" u="none" strike="noStrike" cap="none">
              <a:solidFill>
                <a:schemeClr val="dk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10" name="Google Shape;110;p7"/>
          <p:cNvSpPr txBox="1"/>
          <p:nvPr/>
        </p:nvSpPr>
        <p:spPr>
          <a:xfrm>
            <a:off x="2754351" y="3026122"/>
            <a:ext cx="22365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2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APRESENTAÇÃO</a:t>
            </a:r>
            <a:endParaRPr sz="1200" b="0" i="0" u="none" strike="noStrike" cap="none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11" name="Google Shape;111;p7"/>
          <p:cNvSpPr txBox="1"/>
          <p:nvPr/>
        </p:nvSpPr>
        <p:spPr>
          <a:xfrm>
            <a:off x="2749653" y="3286320"/>
            <a:ext cx="1367377" cy="566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05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Fale um pouco sobre você.</a:t>
            </a:r>
            <a:endParaRPr sz="1100" b="0" i="0" u="none" strike="noStrike" cap="none" dirty="0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12" name="Google Shape;112;p7"/>
          <p:cNvSpPr/>
          <p:nvPr/>
        </p:nvSpPr>
        <p:spPr>
          <a:xfrm>
            <a:off x="2749653" y="2510292"/>
            <a:ext cx="99422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pt-BR" sz="32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01.</a:t>
            </a:r>
            <a:endParaRPr sz="1400" b="0" i="0" u="none" strike="noStrike" cap="none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13" name="Google Shape;113;p7"/>
          <p:cNvSpPr txBox="1"/>
          <p:nvPr/>
        </p:nvSpPr>
        <p:spPr>
          <a:xfrm>
            <a:off x="4411233" y="3023834"/>
            <a:ext cx="144319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2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DESAFIO</a:t>
            </a:r>
            <a:endParaRPr sz="1200" b="0" i="0" u="none" strike="noStrike" cap="none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14" name="Google Shape;114;p7"/>
          <p:cNvSpPr txBox="1"/>
          <p:nvPr/>
        </p:nvSpPr>
        <p:spPr>
          <a:xfrm>
            <a:off x="4411234" y="3287467"/>
            <a:ext cx="1339202" cy="997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05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Apresente a análise do contexto e do problema.</a:t>
            </a:r>
            <a:endParaRPr sz="1100" b="0" i="0" u="none" strike="noStrike" cap="none" dirty="0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15" name="Google Shape;115;p7"/>
          <p:cNvSpPr/>
          <p:nvPr/>
        </p:nvSpPr>
        <p:spPr>
          <a:xfrm>
            <a:off x="4389020" y="2510292"/>
            <a:ext cx="99422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</a:pPr>
            <a:r>
              <a:rPr lang="pt-BR" sz="32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02.</a:t>
            </a:r>
            <a:endParaRPr sz="1400" b="0" i="0" u="none" strike="noStrike" cap="none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16" name="Google Shape;116;p7"/>
          <p:cNvSpPr txBox="1"/>
          <p:nvPr/>
        </p:nvSpPr>
        <p:spPr>
          <a:xfrm>
            <a:off x="5794932" y="3015288"/>
            <a:ext cx="146164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2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SOLUÇÃO</a:t>
            </a:r>
            <a:endParaRPr sz="1200" b="0" i="0" u="none" strike="noStrike" cap="none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17" name="Google Shape;117;p7"/>
          <p:cNvSpPr txBox="1"/>
          <p:nvPr/>
        </p:nvSpPr>
        <p:spPr>
          <a:xfrm>
            <a:off x="5790757" y="3286320"/>
            <a:ext cx="1287604" cy="144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05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Apresente qual solução foi proposta para resolver o problema e o objetivo SMART.</a:t>
            </a:r>
            <a:endParaRPr sz="1100" b="0" i="0" u="none" strike="noStrike" cap="none" dirty="0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18" name="Google Shape;118;p7"/>
          <p:cNvSpPr/>
          <p:nvPr/>
        </p:nvSpPr>
        <p:spPr>
          <a:xfrm>
            <a:off x="5794932" y="2507570"/>
            <a:ext cx="99422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pt-BR" sz="320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03.</a:t>
            </a:r>
            <a:endParaRPr sz="1400" b="0" i="0" u="none" strike="noStrike" cap="none" dirty="0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19" name="Google Shape;119;p7"/>
          <p:cNvSpPr txBox="1"/>
          <p:nvPr/>
        </p:nvSpPr>
        <p:spPr>
          <a:xfrm>
            <a:off x="7120439" y="3023834"/>
            <a:ext cx="19392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2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DIFERENCIAL</a:t>
            </a:r>
            <a:endParaRPr sz="1200" b="0" i="0" u="none" strike="noStrike" cap="none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20" name="Google Shape;120;p7"/>
          <p:cNvSpPr txBox="1"/>
          <p:nvPr/>
        </p:nvSpPr>
        <p:spPr>
          <a:xfrm>
            <a:off x="7120440" y="3323088"/>
            <a:ext cx="1461416" cy="144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05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Apresente o que a sua solução tem de especial, em ternos de inovação, tecnologia, criatividade, etc.</a:t>
            </a:r>
            <a:endParaRPr sz="1100" b="0" i="0" u="none" strike="noStrike" cap="none" dirty="0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21" name="Google Shape;121;p7"/>
          <p:cNvSpPr/>
          <p:nvPr/>
        </p:nvSpPr>
        <p:spPr>
          <a:xfrm>
            <a:off x="7120439" y="2510648"/>
            <a:ext cx="99422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</a:pPr>
            <a:r>
              <a:rPr lang="pt-BR" sz="32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04.</a:t>
            </a:r>
            <a:endParaRPr sz="1400" b="0" i="0" u="none" strike="noStrike" cap="none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22" name="Google Shape;122;p7"/>
          <p:cNvSpPr txBox="1"/>
          <p:nvPr/>
        </p:nvSpPr>
        <p:spPr>
          <a:xfrm>
            <a:off x="8605467" y="3023834"/>
            <a:ext cx="180350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DESENVOLVIMENTO</a:t>
            </a:r>
            <a:endParaRPr sz="1200" b="0" i="0" u="none" strike="noStrike" cap="none" dirty="0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23" name="Google Shape;123;p7"/>
          <p:cNvSpPr txBox="1"/>
          <p:nvPr/>
        </p:nvSpPr>
        <p:spPr>
          <a:xfrm>
            <a:off x="8623933" y="3331634"/>
            <a:ext cx="1656823" cy="122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05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Apresente como a solução foi desenvolvida, incluindo tecnologias, recursos, práticas utilizadas etc. </a:t>
            </a:r>
            <a:endParaRPr sz="1050" b="0" i="0" u="none" strike="noStrike" cap="none" dirty="0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24" name="Google Shape;124;p7"/>
          <p:cNvSpPr/>
          <p:nvPr/>
        </p:nvSpPr>
        <p:spPr>
          <a:xfrm>
            <a:off x="8609870" y="2502869"/>
            <a:ext cx="99422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pt-BR" sz="32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05.</a:t>
            </a:r>
            <a:endParaRPr sz="1400" b="0" i="0" u="none" strike="noStrike" cap="none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25" name="Google Shape;125;p7"/>
          <p:cNvSpPr txBox="1"/>
          <p:nvPr/>
        </p:nvSpPr>
        <p:spPr>
          <a:xfrm>
            <a:off x="10372575" y="3043751"/>
            <a:ext cx="2078448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2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RESULTADOS</a:t>
            </a:r>
            <a:endParaRPr sz="1200" b="0" i="0" u="none" strike="noStrike" cap="none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26" name="Google Shape;126;p7"/>
          <p:cNvSpPr txBox="1"/>
          <p:nvPr/>
        </p:nvSpPr>
        <p:spPr>
          <a:xfrm>
            <a:off x="10395662" y="3309453"/>
            <a:ext cx="1623700" cy="122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05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Apresente quais foram os resultados obtidos, as lições aprendidas, as considerações finais e os próximos passos.</a:t>
            </a:r>
            <a:endParaRPr sz="1050" b="0" i="0" u="none" strike="noStrike" cap="none" dirty="0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27" name="Google Shape;127;p7"/>
          <p:cNvSpPr/>
          <p:nvPr/>
        </p:nvSpPr>
        <p:spPr>
          <a:xfrm>
            <a:off x="10375857" y="2502869"/>
            <a:ext cx="99422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</a:pPr>
            <a:r>
              <a:rPr lang="pt-BR" sz="32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06.</a:t>
            </a:r>
            <a:endParaRPr sz="1400" b="0" i="0" u="none" strike="noStrike" cap="none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pic>
        <p:nvPicPr>
          <p:cNvPr id="128" name="Google Shape;128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608394" y="5481198"/>
            <a:ext cx="1504301" cy="9252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7"/>
          <p:cNvCxnSpPr/>
          <p:nvPr/>
        </p:nvCxnSpPr>
        <p:spPr>
          <a:xfrm rot="10800000">
            <a:off x="1" y="5481198"/>
            <a:ext cx="2460147" cy="0"/>
          </a:xfrm>
          <a:prstGeom prst="straightConnector1">
            <a:avLst/>
          </a:prstGeom>
          <a:noFill/>
          <a:ln w="9525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75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7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25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75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/>
          <p:nvPr/>
        </p:nvSpPr>
        <p:spPr>
          <a:xfrm>
            <a:off x="0" y="0"/>
            <a:ext cx="3217333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6"/>
          <p:cNvSpPr txBox="1"/>
          <p:nvPr/>
        </p:nvSpPr>
        <p:spPr>
          <a:xfrm>
            <a:off x="5835933" y="1644081"/>
            <a:ext cx="4208833" cy="1532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 b="0" i="0" u="none" strike="noStrike" cap="none" dirty="0">
                <a:solidFill>
                  <a:srgbClr val="7DDD00"/>
                </a:solidFill>
                <a:latin typeface="Radio Canada"/>
                <a:ea typeface="Radio Canada"/>
                <a:cs typeface="Radio Canada"/>
                <a:sym typeface="Radio Canada"/>
              </a:rPr>
              <a:t>01.</a:t>
            </a:r>
            <a:endParaRPr sz="1400" b="0" i="0" u="none" strike="noStrike" cap="none" dirty="0">
              <a:solidFill>
                <a:srgbClr val="7DDD00"/>
              </a:solidFill>
              <a:latin typeface="Radio Canada"/>
              <a:ea typeface="Radio Canada"/>
              <a:cs typeface="Radio Canada"/>
              <a:sym typeface="Radio Canad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 b="0" i="0" u="none" strike="noStrike" cap="none" dirty="0">
                <a:solidFill>
                  <a:schemeClr val="dk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Apresentação</a:t>
            </a:r>
            <a:endParaRPr sz="1400" b="0" i="0" u="none" strike="noStrike" cap="none" dirty="0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36" name="Google Shape;136;p6"/>
          <p:cNvSpPr txBox="1"/>
          <p:nvPr/>
        </p:nvSpPr>
        <p:spPr>
          <a:xfrm>
            <a:off x="5835932" y="3296677"/>
            <a:ext cx="4772462" cy="121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 dirty="0">
                <a:solidFill>
                  <a:srgbClr val="FF0000"/>
                </a:solidFill>
                <a:latin typeface="Radio Canada"/>
                <a:ea typeface="Radio Canada"/>
                <a:cs typeface="Radio Canada"/>
                <a:sym typeface="Radio Canada"/>
              </a:rPr>
              <a:t>Descreva aqui um breve relato sobre quem é você. Inclua, por exemplo, sua idade, formação acadêmica, carreira, experiência profissional e qualquer outra informação que dê destaque a sua pessoa. </a:t>
            </a:r>
            <a:endParaRPr sz="1400" b="0" i="0" u="none" strike="noStrike" cap="none" dirty="0">
              <a:solidFill>
                <a:srgbClr val="FF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pic>
        <p:nvPicPr>
          <p:cNvPr id="137" name="Google Shape;137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08394" y="5481198"/>
            <a:ext cx="1504301" cy="9252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6"/>
          <p:cNvCxnSpPr/>
          <p:nvPr/>
        </p:nvCxnSpPr>
        <p:spPr>
          <a:xfrm rot="10800000">
            <a:off x="1" y="5481198"/>
            <a:ext cx="2460147" cy="0"/>
          </a:xfrm>
          <a:prstGeom prst="straightConnector1">
            <a:avLst/>
          </a:prstGeom>
          <a:noFill/>
          <a:ln w="9525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9" name="Google Shape;139;p6"/>
          <p:cNvSpPr/>
          <p:nvPr/>
        </p:nvSpPr>
        <p:spPr>
          <a:xfrm>
            <a:off x="6443414" y="1478353"/>
            <a:ext cx="239552" cy="91637"/>
          </a:xfrm>
          <a:prstGeom prst="flowChartTerminator">
            <a:avLst/>
          </a:prstGeom>
          <a:noFill/>
          <a:ln w="12700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6"/>
          <p:cNvSpPr/>
          <p:nvPr/>
        </p:nvSpPr>
        <p:spPr>
          <a:xfrm>
            <a:off x="5891502" y="1478353"/>
            <a:ext cx="239552" cy="91637"/>
          </a:xfrm>
          <a:prstGeom prst="flowChartTerminator">
            <a:avLst/>
          </a:prstGeom>
          <a:solidFill>
            <a:srgbClr val="7DDD00"/>
          </a:solidFill>
          <a:ln w="12700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6"/>
          <p:cNvSpPr/>
          <p:nvPr/>
        </p:nvSpPr>
        <p:spPr>
          <a:xfrm>
            <a:off x="6167598" y="1478353"/>
            <a:ext cx="239552" cy="91637"/>
          </a:xfrm>
          <a:prstGeom prst="flowChartTerminator">
            <a:avLst/>
          </a:prstGeom>
          <a:noFill/>
          <a:ln w="12700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6"/>
          <p:cNvSpPr/>
          <p:nvPr/>
        </p:nvSpPr>
        <p:spPr>
          <a:xfrm>
            <a:off x="1591056" y="1569990"/>
            <a:ext cx="3346704" cy="340434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ÁREA RESERVADA PARA INSERIR UMA IMAGEM.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EX.: SUA FOTO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0"/>
          <p:cNvSpPr/>
          <p:nvPr/>
        </p:nvSpPr>
        <p:spPr>
          <a:xfrm>
            <a:off x="339969" y="568336"/>
            <a:ext cx="11852031" cy="572132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0"/>
          <p:cNvSpPr txBox="1"/>
          <p:nvPr/>
        </p:nvSpPr>
        <p:spPr>
          <a:xfrm>
            <a:off x="838480" y="1467172"/>
            <a:ext cx="3391556" cy="2080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pt-BR" sz="3800" b="0" i="0" u="none" strike="noStrike" cap="none">
                <a:solidFill>
                  <a:srgbClr val="7DDD00"/>
                </a:solidFill>
                <a:latin typeface="Radio Canada"/>
                <a:ea typeface="Radio Canada"/>
                <a:cs typeface="Radio Canada"/>
                <a:sym typeface="Radio Canada"/>
              </a:rPr>
              <a:t>02.</a:t>
            </a:r>
            <a:endParaRPr sz="1400" b="0" i="0" u="none" strike="noStrike" cap="none">
              <a:solidFill>
                <a:srgbClr val="7DDD00"/>
              </a:solidFill>
              <a:latin typeface="Radio Canada"/>
              <a:ea typeface="Radio Canada"/>
              <a:cs typeface="Radio Canada"/>
              <a:sym typeface="Radio Canad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pt-BR" sz="38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Desafio</a:t>
            </a:r>
            <a:endParaRPr sz="1400" b="0" i="0" u="none" strike="noStrike" cap="none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Apresente análise do contexto e a apresentação do problema.</a:t>
            </a:r>
            <a:endParaRPr sz="1600" b="0" i="0" u="none" strike="noStrike" cap="none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A9B6B6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50" name="Google Shape;150;p10"/>
          <p:cNvSpPr txBox="1"/>
          <p:nvPr/>
        </p:nvSpPr>
        <p:spPr>
          <a:xfrm>
            <a:off x="4151562" y="2162104"/>
            <a:ext cx="6272598" cy="121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Descreva aqui a </a:t>
            </a:r>
            <a:r>
              <a:rPr lang="pt-BR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contextualização do desafio, problema ou necessidade identificada, incluindo as hipóteses levantadas por você e uma breve justificativa que apresente a decisão de buscar uma solução ao desafio, problema ou necessidade apresentada.</a:t>
            </a:r>
            <a:endParaRPr sz="12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1" name="Google Shape;151;p10"/>
          <p:cNvCxnSpPr/>
          <p:nvPr/>
        </p:nvCxnSpPr>
        <p:spPr>
          <a:xfrm>
            <a:off x="6042992" y="4748316"/>
            <a:ext cx="596347" cy="0"/>
          </a:xfrm>
          <a:prstGeom prst="straightConnector1">
            <a:avLst/>
          </a:prstGeom>
          <a:noFill/>
          <a:ln w="38100" cap="flat" cmpd="sng">
            <a:solidFill>
              <a:srgbClr val="0C92A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2" name="Google Shape;152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08394" y="5481198"/>
            <a:ext cx="1504301" cy="92526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0"/>
          <p:cNvSpPr/>
          <p:nvPr/>
        </p:nvSpPr>
        <p:spPr>
          <a:xfrm>
            <a:off x="970355" y="323514"/>
            <a:ext cx="239552" cy="91637"/>
          </a:xfrm>
          <a:prstGeom prst="flowChartTerminator">
            <a:avLst/>
          </a:prstGeom>
          <a:noFill/>
          <a:ln w="12700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0"/>
          <p:cNvSpPr/>
          <p:nvPr/>
        </p:nvSpPr>
        <p:spPr>
          <a:xfrm>
            <a:off x="418443" y="323514"/>
            <a:ext cx="239552" cy="91637"/>
          </a:xfrm>
          <a:prstGeom prst="flowChartTerminator">
            <a:avLst/>
          </a:prstGeom>
          <a:solidFill>
            <a:srgbClr val="7DDD00"/>
          </a:solidFill>
          <a:ln w="12700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0"/>
          <p:cNvSpPr/>
          <p:nvPr/>
        </p:nvSpPr>
        <p:spPr>
          <a:xfrm>
            <a:off x="694539" y="323514"/>
            <a:ext cx="239552" cy="91637"/>
          </a:xfrm>
          <a:prstGeom prst="flowChartTerminator">
            <a:avLst/>
          </a:prstGeom>
          <a:solidFill>
            <a:srgbClr val="7DDD00"/>
          </a:solidFill>
          <a:ln w="12700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0"/>
          <p:cNvSpPr/>
          <p:nvPr/>
        </p:nvSpPr>
        <p:spPr>
          <a:xfrm rot="5400000" flipH="1">
            <a:off x="-207370" y="1956799"/>
            <a:ext cx="1115440" cy="136186"/>
          </a:xfrm>
          <a:prstGeom prst="rect">
            <a:avLst/>
          </a:prstGeom>
          <a:solidFill>
            <a:srgbClr val="7DDD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7" name="Google Shape;157;p10"/>
          <p:cNvCxnSpPr/>
          <p:nvPr/>
        </p:nvCxnSpPr>
        <p:spPr>
          <a:xfrm rot="10800000">
            <a:off x="934091" y="3429000"/>
            <a:ext cx="2460147" cy="0"/>
          </a:xfrm>
          <a:prstGeom prst="straightConnector1">
            <a:avLst/>
          </a:prstGeom>
          <a:noFill/>
          <a:ln w="9525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/>
          <p:nvPr/>
        </p:nvSpPr>
        <p:spPr>
          <a:xfrm>
            <a:off x="9074109" y="0"/>
            <a:ext cx="3117891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3" name="Google Shape;163;p19"/>
          <p:cNvSpPr txBox="1"/>
          <p:nvPr/>
        </p:nvSpPr>
        <p:spPr>
          <a:xfrm>
            <a:off x="1083012" y="1603896"/>
            <a:ext cx="4208833" cy="1532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 b="0" i="0" u="none" strike="noStrike" cap="none">
                <a:solidFill>
                  <a:srgbClr val="6378B9"/>
                </a:solidFill>
                <a:latin typeface="Radio Canada"/>
                <a:ea typeface="Radio Canada"/>
                <a:cs typeface="Radio Canada"/>
                <a:sym typeface="Radio Canada"/>
              </a:rPr>
              <a:t>03.</a:t>
            </a:r>
            <a:endParaRPr sz="1400" b="0" i="0" u="none" strike="noStrike" cap="none">
              <a:solidFill>
                <a:srgbClr val="6378B9"/>
              </a:solidFill>
              <a:latin typeface="Radio Canada"/>
              <a:ea typeface="Radio Canada"/>
              <a:cs typeface="Radio Canada"/>
              <a:sym typeface="Radio Canada"/>
            </a:endParaRPr>
          </a:p>
          <a:p>
            <a:pPr marL="0" marR="0" lvl="0" indent="0" algn="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 b="0" i="0" u="none" strike="noStrike" cap="none">
                <a:solidFill>
                  <a:srgbClr val="000000"/>
                </a:solidFill>
                <a:latin typeface="Radio Canada"/>
                <a:ea typeface="Radio Canada"/>
                <a:cs typeface="Radio Canada"/>
                <a:sym typeface="Radio Canada"/>
              </a:rPr>
              <a:t>Solução</a:t>
            </a:r>
            <a:endParaRPr sz="1400" b="0" i="0" u="none" strike="noStrike" cap="none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64" name="Google Shape;164;p19"/>
          <p:cNvSpPr txBox="1"/>
          <p:nvPr/>
        </p:nvSpPr>
        <p:spPr>
          <a:xfrm>
            <a:off x="1090131" y="3016242"/>
            <a:ext cx="4208834" cy="695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Apresente qual solução foi proposta para resolver o problema e o objetivo SMART.</a:t>
            </a:r>
            <a:endParaRPr sz="1600" b="0" i="0" u="none" strike="noStrike" cap="none">
              <a:solidFill>
                <a:schemeClr val="dk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970355" y="323514"/>
            <a:ext cx="239552" cy="91637"/>
          </a:xfrm>
          <a:prstGeom prst="flowChartTerminator">
            <a:avLst/>
          </a:prstGeom>
          <a:solidFill>
            <a:srgbClr val="7DDD00"/>
          </a:solidFill>
          <a:ln w="12700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9"/>
          <p:cNvSpPr/>
          <p:nvPr/>
        </p:nvSpPr>
        <p:spPr>
          <a:xfrm>
            <a:off x="418443" y="323514"/>
            <a:ext cx="239552" cy="91637"/>
          </a:xfrm>
          <a:prstGeom prst="flowChartTerminator">
            <a:avLst/>
          </a:prstGeom>
          <a:solidFill>
            <a:srgbClr val="7DDD00"/>
          </a:solidFill>
          <a:ln w="12700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9"/>
          <p:cNvSpPr/>
          <p:nvPr/>
        </p:nvSpPr>
        <p:spPr>
          <a:xfrm>
            <a:off x="694539" y="323514"/>
            <a:ext cx="239552" cy="91637"/>
          </a:xfrm>
          <a:prstGeom prst="flowChartTerminator">
            <a:avLst/>
          </a:prstGeom>
          <a:solidFill>
            <a:srgbClr val="7DDD00"/>
          </a:solidFill>
          <a:ln w="12700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8" name="Google Shape;168;p19"/>
          <p:cNvCxnSpPr/>
          <p:nvPr/>
        </p:nvCxnSpPr>
        <p:spPr>
          <a:xfrm rot="10800000">
            <a:off x="4764754" y="1264798"/>
            <a:ext cx="2460147" cy="0"/>
          </a:xfrm>
          <a:prstGeom prst="straightConnector1">
            <a:avLst/>
          </a:prstGeom>
          <a:noFill/>
          <a:ln w="9525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9" name="Google Shape;169;p19"/>
          <p:cNvSpPr/>
          <p:nvPr/>
        </p:nvSpPr>
        <p:spPr>
          <a:xfrm>
            <a:off x="7626096" y="1747923"/>
            <a:ext cx="3346704" cy="340434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ÁREA RESERVADA PARA INSERIR UMA IMAGEM DA SOLUÇÃO</a:t>
            </a:r>
            <a:endParaRPr/>
          </a:p>
        </p:txBody>
      </p:sp>
      <p:sp>
        <p:nvSpPr>
          <p:cNvPr id="170" name="Google Shape;170;p19"/>
          <p:cNvSpPr txBox="1"/>
          <p:nvPr/>
        </p:nvSpPr>
        <p:spPr>
          <a:xfrm>
            <a:off x="1313622" y="3817885"/>
            <a:ext cx="5754690" cy="932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 dirty="0">
                <a:solidFill>
                  <a:srgbClr val="FF0000"/>
                </a:solidFill>
                <a:latin typeface="Radio Canada"/>
                <a:ea typeface="Radio Canada"/>
                <a:cs typeface="Radio Canada"/>
                <a:sym typeface="Radio Canada"/>
              </a:rPr>
              <a:t>Descreva aqui um breve relato sobre solução proposta para o desafio ou problema, apontando o objetivo SMART e qualquer outro ponto que julgue necessário.</a:t>
            </a:r>
            <a:endParaRPr sz="1400" b="0" i="0" u="none" strike="noStrike" cap="none" dirty="0">
              <a:solidFill>
                <a:srgbClr val="FF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/>
          <p:nvPr/>
        </p:nvSpPr>
        <p:spPr>
          <a:xfrm>
            <a:off x="487828" y="609600"/>
            <a:ext cx="11361794" cy="563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0"/>
          <p:cNvSpPr txBox="1"/>
          <p:nvPr/>
        </p:nvSpPr>
        <p:spPr>
          <a:xfrm>
            <a:off x="6524161" y="1896313"/>
            <a:ext cx="4208833" cy="1532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 b="0" i="0" u="none" strike="noStrike" cap="none" dirty="0">
                <a:solidFill>
                  <a:srgbClr val="7DDD00"/>
                </a:solidFill>
                <a:latin typeface="Radio Canada"/>
                <a:ea typeface="Radio Canada"/>
                <a:cs typeface="Radio Canada"/>
                <a:sym typeface="Radio Canada"/>
              </a:rPr>
              <a:t>04.</a:t>
            </a:r>
            <a:endParaRPr sz="1400" b="0" i="0" u="none" strike="noStrike" cap="none" dirty="0">
              <a:solidFill>
                <a:srgbClr val="7DDD00"/>
              </a:solidFill>
              <a:latin typeface="Radio Canada"/>
              <a:ea typeface="Radio Canada"/>
              <a:cs typeface="Radio Canada"/>
              <a:sym typeface="Radio Canad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Diferencial</a:t>
            </a:r>
            <a:endParaRPr sz="1400" b="1" i="0" u="none" strike="noStrike" cap="none" dirty="0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77" name="Google Shape;177;p20"/>
          <p:cNvSpPr txBox="1"/>
          <p:nvPr/>
        </p:nvSpPr>
        <p:spPr>
          <a:xfrm>
            <a:off x="6524159" y="3243230"/>
            <a:ext cx="4385887" cy="695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Apresente o que a sua solução tem de especial, em termos de inovação, tecnologia, criatividade etc.</a:t>
            </a:r>
            <a:endParaRPr sz="1600" b="0" i="0" u="none" strike="noStrike" cap="none" dirty="0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78" name="Google Shape;178;p20"/>
          <p:cNvSpPr txBox="1"/>
          <p:nvPr/>
        </p:nvSpPr>
        <p:spPr>
          <a:xfrm>
            <a:off x="6524160" y="4011073"/>
            <a:ext cx="4960703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pt-BR" sz="1600" b="1" i="0" u="none" strike="noStrike" cap="none" dirty="0">
                <a:solidFill>
                  <a:srgbClr val="92D050"/>
                </a:solidFill>
                <a:latin typeface="Trebuchet MS"/>
                <a:ea typeface="Trebuchet MS"/>
                <a:cs typeface="Trebuchet MS"/>
                <a:sym typeface="Trebuchet MS"/>
              </a:rPr>
              <a:t>Descreva aqui em tópicos os principais diferencias da sua solução.</a:t>
            </a:r>
            <a:endParaRPr sz="1800" b="0" i="0" u="none" strike="noStrike" cap="none" dirty="0">
              <a:solidFill>
                <a:srgbClr val="92D05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9" name="Google Shape;179;p20"/>
          <p:cNvSpPr/>
          <p:nvPr/>
        </p:nvSpPr>
        <p:spPr>
          <a:xfrm rot="5400000" flipH="1">
            <a:off x="-69892" y="3382001"/>
            <a:ext cx="1115440" cy="136186"/>
          </a:xfrm>
          <a:prstGeom prst="rect">
            <a:avLst/>
          </a:prstGeom>
          <a:solidFill>
            <a:srgbClr val="7DDD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0" name="Google Shape;18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3414" y="5450467"/>
            <a:ext cx="1504301" cy="9252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1" name="Google Shape;181;p20"/>
          <p:cNvCxnSpPr/>
          <p:nvPr/>
        </p:nvCxnSpPr>
        <p:spPr>
          <a:xfrm rot="10800000">
            <a:off x="9731853" y="943064"/>
            <a:ext cx="2460147" cy="0"/>
          </a:xfrm>
          <a:prstGeom prst="straightConnector1">
            <a:avLst/>
          </a:prstGeom>
          <a:noFill/>
          <a:ln w="9525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2" name="Google Shape;18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9654" y="2149932"/>
            <a:ext cx="5238750" cy="26003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"/>
          <p:cNvSpPr txBox="1"/>
          <p:nvPr/>
        </p:nvSpPr>
        <p:spPr>
          <a:xfrm>
            <a:off x="373426" y="1971911"/>
            <a:ext cx="2132012" cy="2111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pt-BR" sz="3800" b="0" i="0" u="none" strike="noStrike" cap="none" dirty="0">
                <a:solidFill>
                  <a:srgbClr val="92D050"/>
                </a:solidFill>
                <a:latin typeface="Radio Canada"/>
                <a:ea typeface="Radio Canada"/>
                <a:cs typeface="Radio Canada"/>
                <a:sym typeface="Radio Canada"/>
              </a:rPr>
              <a:t>05.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Radio Canada"/>
              <a:ea typeface="Radio Canada"/>
              <a:cs typeface="Radio Canada"/>
              <a:sym typeface="Radio Canad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i="0" u="none" strike="noStrike" cap="none" dirty="0">
                <a:solidFill>
                  <a:schemeClr val="dk1"/>
                </a:solidFill>
                <a:latin typeface="Radio Canada"/>
                <a:ea typeface="Radio Canada"/>
                <a:cs typeface="Radio Canada"/>
                <a:sym typeface="Radio Canada"/>
              </a:rPr>
              <a:t>DESENVOLVIMENTO</a:t>
            </a:r>
            <a:endParaRPr sz="1200" dirty="0"/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cap="none" dirty="0">
                <a:solidFill>
                  <a:schemeClr val="dk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Apresente como a solução foi desenvolvida, incluindo tecnologias, recursos, práticas utilizadas</a:t>
            </a:r>
            <a:r>
              <a:rPr lang="pt-BR" sz="1200" dirty="0">
                <a:solidFill>
                  <a:schemeClr val="dk1"/>
                </a:solidFill>
                <a:latin typeface="Radio Canada"/>
                <a:ea typeface="Radio Canada"/>
                <a:cs typeface="Radio Canada"/>
                <a:sym typeface="Radio Canada"/>
              </a:rPr>
              <a:t> etc.</a:t>
            </a:r>
            <a:endParaRPr sz="1200" dirty="0"/>
          </a:p>
        </p:txBody>
      </p:sp>
      <p:pic>
        <p:nvPicPr>
          <p:cNvPr id="188" name="Google Shape;188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0291" y="1814754"/>
            <a:ext cx="357755" cy="3490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43711" y="1814753"/>
            <a:ext cx="357755" cy="3490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99684" y="1813288"/>
            <a:ext cx="24172" cy="349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1"/>
          <p:cNvSpPr txBox="1"/>
          <p:nvPr/>
        </p:nvSpPr>
        <p:spPr>
          <a:xfrm>
            <a:off x="4714848" y="1813288"/>
            <a:ext cx="47606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6000" b="0" i="0" u="none" strike="noStrike" cap="none" dirty="0">
                <a:solidFill>
                  <a:srgbClr val="92D050"/>
                </a:solidFill>
                <a:latin typeface="Radio Canada"/>
                <a:ea typeface="Radio Canada"/>
                <a:cs typeface="Radio Canada"/>
                <a:sym typeface="Radio Canada"/>
              </a:rPr>
              <a:t>1</a:t>
            </a:r>
            <a:endParaRPr sz="5400" b="0" i="0" u="none" strike="noStrike" cap="none" dirty="0">
              <a:solidFill>
                <a:srgbClr val="92D05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92" name="Google Shape;192;p11"/>
          <p:cNvSpPr txBox="1"/>
          <p:nvPr/>
        </p:nvSpPr>
        <p:spPr>
          <a:xfrm>
            <a:off x="7694074" y="1813288"/>
            <a:ext cx="47606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6000" b="0" i="0" u="none" strike="noStrike" cap="none" dirty="0">
                <a:solidFill>
                  <a:srgbClr val="92D050"/>
                </a:solidFill>
                <a:latin typeface="Radio Canada"/>
                <a:ea typeface="Radio Canada"/>
                <a:cs typeface="Radio Canada"/>
                <a:sym typeface="Radio Canada"/>
              </a:rPr>
              <a:t>2</a:t>
            </a:r>
            <a:endParaRPr sz="5400" b="0" i="0" u="none" strike="noStrike" cap="none" dirty="0">
              <a:solidFill>
                <a:srgbClr val="92D05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93" name="Google Shape;193;p11"/>
          <p:cNvSpPr txBox="1"/>
          <p:nvPr/>
        </p:nvSpPr>
        <p:spPr>
          <a:xfrm>
            <a:off x="2778876" y="2733705"/>
            <a:ext cx="2469876" cy="112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cap="none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Apresente os pontos relevantes de desenvolvimento que ocorreram durante a sprint 1 e sua retrospectiva.</a:t>
            </a:r>
            <a:endParaRPr sz="1200" b="0" i="0" u="none" strike="noStrike" cap="none" dirty="0">
              <a:solidFill>
                <a:srgbClr val="1A1F2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4" name="Google Shape;194;p11"/>
          <p:cNvSpPr txBox="1"/>
          <p:nvPr/>
        </p:nvSpPr>
        <p:spPr>
          <a:xfrm>
            <a:off x="2778876" y="2038315"/>
            <a:ext cx="1749373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1" i="0" u="none" strike="noStrike" cap="none" dirty="0">
                <a:solidFill>
                  <a:srgbClr val="1A1F20"/>
                </a:solidFill>
                <a:latin typeface="Radio Canada"/>
                <a:ea typeface="Radio Canada"/>
                <a:cs typeface="Radio Canada"/>
                <a:sym typeface="Radio Canada"/>
              </a:rPr>
              <a:t>Sprint</a:t>
            </a:r>
            <a:endParaRPr sz="1400" b="1" i="0" u="none" strike="noStrike" cap="none" dirty="0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pic>
        <p:nvPicPr>
          <p:cNvPr id="195" name="Google Shape;195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728629" y="1813288"/>
            <a:ext cx="24172" cy="349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1"/>
          <p:cNvSpPr txBox="1"/>
          <p:nvPr/>
        </p:nvSpPr>
        <p:spPr>
          <a:xfrm>
            <a:off x="10755907" y="1813288"/>
            <a:ext cx="47606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6000" b="0" i="0" u="none" strike="noStrike" cap="none" dirty="0">
                <a:solidFill>
                  <a:srgbClr val="92D050"/>
                </a:solidFill>
                <a:latin typeface="Radio Canada"/>
                <a:ea typeface="Radio Canada"/>
                <a:cs typeface="Radio Canada"/>
                <a:sym typeface="Radio Canada"/>
              </a:rPr>
              <a:t>3</a:t>
            </a:r>
            <a:endParaRPr sz="5400" b="0" i="0" u="none" strike="noStrike" cap="none" dirty="0">
              <a:solidFill>
                <a:srgbClr val="92D05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97" name="Google Shape;197;p11"/>
          <p:cNvSpPr txBox="1"/>
          <p:nvPr/>
        </p:nvSpPr>
        <p:spPr>
          <a:xfrm>
            <a:off x="5999847" y="2038315"/>
            <a:ext cx="1749373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1" i="0" u="none" strike="noStrike" cap="none" dirty="0">
                <a:solidFill>
                  <a:srgbClr val="1A1F20"/>
                </a:solidFill>
                <a:latin typeface="Radio Canada"/>
                <a:ea typeface="Radio Canada"/>
                <a:cs typeface="Radio Canada"/>
                <a:sym typeface="Radio Canada"/>
              </a:rPr>
              <a:t>Sprint </a:t>
            </a:r>
            <a:endParaRPr sz="1400" b="1" i="0" u="none" strike="noStrike" cap="none" dirty="0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198" name="Google Shape;198;p11"/>
          <p:cNvSpPr txBox="1"/>
          <p:nvPr/>
        </p:nvSpPr>
        <p:spPr>
          <a:xfrm>
            <a:off x="9075865" y="2733705"/>
            <a:ext cx="2485658" cy="112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Apresente os pontos relevantes de desenvolvimento que ocorreram durante a sprint 3 e sua retrospectiva.</a:t>
            </a:r>
            <a:endParaRPr sz="1200" b="0" i="0" u="none" strike="noStrike" cap="none">
              <a:solidFill>
                <a:srgbClr val="1A1F2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9" name="Google Shape;199;p11"/>
          <p:cNvSpPr txBox="1"/>
          <p:nvPr/>
        </p:nvSpPr>
        <p:spPr>
          <a:xfrm>
            <a:off x="9075865" y="2038315"/>
            <a:ext cx="1749373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1" i="0" u="none" strike="noStrike" cap="none">
                <a:solidFill>
                  <a:srgbClr val="1A1F20"/>
                </a:solidFill>
                <a:latin typeface="Radio Canada"/>
                <a:ea typeface="Radio Canada"/>
                <a:cs typeface="Radio Canada"/>
                <a:sym typeface="Radio Canada"/>
              </a:rPr>
              <a:t>Sprint </a:t>
            </a:r>
            <a:endParaRPr sz="1400" b="1" i="0" u="none" strike="noStrike" cap="none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200" name="Google Shape;200;p11"/>
          <p:cNvSpPr txBox="1"/>
          <p:nvPr/>
        </p:nvSpPr>
        <p:spPr>
          <a:xfrm>
            <a:off x="5999847" y="2733704"/>
            <a:ext cx="2469876" cy="112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cap="none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Apresente os pontos relevantes de desenvolvimento que ocorreram durante a sprint 2 e sua retrospectiva.</a:t>
            </a:r>
            <a:endParaRPr sz="1200" b="0" i="0" u="none" strike="noStrike" cap="none" dirty="0">
              <a:solidFill>
                <a:srgbClr val="1A1F2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01" name="Google Shape;201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479816" y="5459861"/>
            <a:ext cx="1504301" cy="9252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2" name="Google Shape;202;p11"/>
          <p:cNvCxnSpPr/>
          <p:nvPr/>
        </p:nvCxnSpPr>
        <p:spPr>
          <a:xfrm rot="10800000">
            <a:off x="0" y="5921865"/>
            <a:ext cx="2460147" cy="0"/>
          </a:xfrm>
          <a:prstGeom prst="straightConnector1">
            <a:avLst/>
          </a:prstGeom>
          <a:noFill/>
          <a:ln w="9525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3" name="Google Shape;203;p11"/>
          <p:cNvCxnSpPr/>
          <p:nvPr/>
        </p:nvCxnSpPr>
        <p:spPr>
          <a:xfrm flipH="1">
            <a:off x="7278130" y="859714"/>
            <a:ext cx="4913871" cy="5259"/>
          </a:xfrm>
          <a:prstGeom prst="straightConnector1">
            <a:avLst/>
          </a:prstGeom>
          <a:noFill/>
          <a:ln w="12700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11"/>
          <p:cNvSpPr/>
          <p:nvPr/>
        </p:nvSpPr>
        <p:spPr>
          <a:xfrm>
            <a:off x="0" y="6694268"/>
            <a:ext cx="10479816" cy="1637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2"/>
          <p:cNvSpPr/>
          <p:nvPr/>
        </p:nvSpPr>
        <p:spPr>
          <a:xfrm>
            <a:off x="0" y="-11151"/>
            <a:ext cx="6008553" cy="686915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1" name="Google Shape;211;p22"/>
          <p:cNvSpPr/>
          <p:nvPr/>
        </p:nvSpPr>
        <p:spPr>
          <a:xfrm>
            <a:off x="6008554" y="-11151"/>
            <a:ext cx="6197400" cy="6880200"/>
          </a:xfrm>
          <a:prstGeom prst="rect">
            <a:avLst/>
          </a:prstGeom>
          <a:solidFill>
            <a:schemeClr val="dk1">
              <a:alpha val="7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2" name="Google Shape;212;p22"/>
          <p:cNvSpPr txBox="1"/>
          <p:nvPr/>
        </p:nvSpPr>
        <p:spPr>
          <a:xfrm>
            <a:off x="1082979" y="2989479"/>
            <a:ext cx="3706800" cy="867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Apresente quais foram os resultados foram obtidos, quais lições aprendidas e as considerações finais e próximos passos.</a:t>
            </a:r>
            <a:endParaRPr dirty="0"/>
          </a:p>
        </p:txBody>
      </p:sp>
      <p:sp>
        <p:nvSpPr>
          <p:cNvPr id="213" name="Google Shape;213;p22"/>
          <p:cNvSpPr txBox="1"/>
          <p:nvPr/>
        </p:nvSpPr>
        <p:spPr>
          <a:xfrm>
            <a:off x="1016000" y="1302416"/>
            <a:ext cx="4592991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pt-BR" sz="3800" b="0" i="0" u="none" strike="noStrike" cap="none" dirty="0">
                <a:solidFill>
                  <a:srgbClr val="7DDD00"/>
                </a:solidFill>
                <a:latin typeface="Radio Canada"/>
                <a:ea typeface="Radio Canada"/>
                <a:cs typeface="Radio Canada"/>
                <a:sym typeface="Radio Canada"/>
              </a:rPr>
              <a:t>06.</a:t>
            </a:r>
            <a:endParaRPr sz="1400" b="0" i="0" u="none" strike="noStrike" cap="none" dirty="0">
              <a:solidFill>
                <a:srgbClr val="7DDD00"/>
              </a:solidFill>
              <a:latin typeface="Radio Canada"/>
              <a:ea typeface="Radio Canada"/>
              <a:cs typeface="Radio Canada"/>
              <a:sym typeface="Radio Canad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0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RESULTADOS</a:t>
            </a:r>
            <a:endParaRPr dirty="0"/>
          </a:p>
        </p:txBody>
      </p:sp>
      <p:cxnSp>
        <p:nvCxnSpPr>
          <p:cNvPr id="214" name="Google Shape;214;p22"/>
          <p:cNvCxnSpPr/>
          <p:nvPr/>
        </p:nvCxnSpPr>
        <p:spPr>
          <a:xfrm flipH="1">
            <a:off x="6789751" y="1403171"/>
            <a:ext cx="11151" cy="4270917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5" name="Google Shape;215;p22"/>
          <p:cNvSpPr/>
          <p:nvPr/>
        </p:nvSpPr>
        <p:spPr>
          <a:xfrm>
            <a:off x="6533903" y="1795889"/>
            <a:ext cx="511696" cy="511696"/>
          </a:xfrm>
          <a:prstGeom prst="roundRect">
            <a:avLst>
              <a:gd name="adj" fmla="val 16667"/>
            </a:avLst>
          </a:prstGeom>
          <a:solidFill>
            <a:srgbClr val="0C0C0C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216" name="Google Shape;216;p22"/>
          <p:cNvSpPr txBox="1"/>
          <p:nvPr/>
        </p:nvSpPr>
        <p:spPr>
          <a:xfrm>
            <a:off x="7274771" y="1724123"/>
            <a:ext cx="1626812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1" i="0" u="none" strike="noStrike" cap="none">
                <a:solidFill>
                  <a:srgbClr val="00B0F0"/>
                </a:solidFill>
                <a:latin typeface="Radio Canada"/>
                <a:ea typeface="Radio Canada"/>
                <a:cs typeface="Radio Canada"/>
                <a:sym typeface="Radio Canada"/>
              </a:rPr>
              <a:t>Item 1:</a:t>
            </a:r>
            <a:endParaRPr sz="1400" b="1" i="0" u="none" strike="noStrike" cap="none">
              <a:solidFill>
                <a:srgbClr val="00B0F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217" name="Google Shape;217;p22"/>
          <p:cNvSpPr txBox="1"/>
          <p:nvPr/>
        </p:nvSpPr>
        <p:spPr>
          <a:xfrm>
            <a:off x="7274771" y="2032044"/>
            <a:ext cx="3406042" cy="609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Descreva um item que será considerado como próximo passo do seu projeto.</a:t>
            </a:r>
            <a:endParaRPr sz="14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8" name="Google Shape;218;p22"/>
          <p:cNvSpPr txBox="1"/>
          <p:nvPr/>
        </p:nvSpPr>
        <p:spPr>
          <a:xfrm>
            <a:off x="7274771" y="3132076"/>
            <a:ext cx="162681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1" i="0" u="none" strike="noStrike" cap="none">
                <a:solidFill>
                  <a:srgbClr val="00B0F0"/>
                </a:solidFill>
                <a:latin typeface="Radio Canada"/>
                <a:ea typeface="Radio Canada"/>
                <a:cs typeface="Radio Canada"/>
                <a:sym typeface="Radio Canada"/>
              </a:rPr>
              <a:t>Item 2:</a:t>
            </a:r>
            <a:endParaRPr sz="1400" b="1" i="0" u="none" strike="noStrike" cap="none">
              <a:solidFill>
                <a:srgbClr val="00B0F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219" name="Google Shape;219;p22"/>
          <p:cNvSpPr txBox="1"/>
          <p:nvPr/>
        </p:nvSpPr>
        <p:spPr>
          <a:xfrm>
            <a:off x="7274771" y="3439997"/>
            <a:ext cx="3406042" cy="609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Descreva um item que será considerado como próximo passo do seu projeto.</a:t>
            </a:r>
            <a:endParaRPr sz="1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0" name="Google Shape;220;p22"/>
          <p:cNvSpPr txBox="1"/>
          <p:nvPr/>
        </p:nvSpPr>
        <p:spPr>
          <a:xfrm>
            <a:off x="7274771" y="4617382"/>
            <a:ext cx="162681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1" i="0" u="none" strike="noStrike" cap="none">
                <a:solidFill>
                  <a:srgbClr val="00B0F0"/>
                </a:solidFill>
                <a:latin typeface="Radio Canada"/>
                <a:ea typeface="Radio Canada"/>
                <a:cs typeface="Radio Canada"/>
                <a:sym typeface="Radio Canada"/>
              </a:rPr>
              <a:t>Item 3:</a:t>
            </a:r>
            <a:endParaRPr sz="1400" b="1" i="0" u="none" strike="noStrike" cap="none">
              <a:solidFill>
                <a:srgbClr val="00B0F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221" name="Google Shape;221;p22"/>
          <p:cNvSpPr txBox="1"/>
          <p:nvPr/>
        </p:nvSpPr>
        <p:spPr>
          <a:xfrm>
            <a:off x="7274771" y="4925303"/>
            <a:ext cx="3406042" cy="609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Descreva um item que será considerado como próximo passo do seu projeto.</a:t>
            </a:r>
            <a:endParaRPr sz="1200" b="0" i="0" u="none" strike="noStrike" cap="none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2" name="Google Shape;222;p22"/>
          <p:cNvSpPr/>
          <p:nvPr/>
        </p:nvSpPr>
        <p:spPr>
          <a:xfrm>
            <a:off x="6533903" y="3212997"/>
            <a:ext cx="511696" cy="511696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sp>
        <p:nvSpPr>
          <p:cNvPr id="223" name="Google Shape;223;p22"/>
          <p:cNvSpPr/>
          <p:nvPr/>
        </p:nvSpPr>
        <p:spPr>
          <a:xfrm>
            <a:off x="6533903" y="4617382"/>
            <a:ext cx="511696" cy="511696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  <p:cxnSp>
        <p:nvCxnSpPr>
          <p:cNvPr id="224" name="Google Shape;224;p22"/>
          <p:cNvCxnSpPr/>
          <p:nvPr/>
        </p:nvCxnSpPr>
        <p:spPr>
          <a:xfrm rot="10800000">
            <a:off x="1" y="6090798"/>
            <a:ext cx="2031999" cy="0"/>
          </a:xfrm>
          <a:prstGeom prst="straightConnector1">
            <a:avLst/>
          </a:prstGeom>
          <a:noFill/>
          <a:ln w="9525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5" name="Google Shape;225;p22"/>
          <p:cNvSpPr txBox="1"/>
          <p:nvPr/>
        </p:nvSpPr>
        <p:spPr>
          <a:xfrm>
            <a:off x="6661622" y="711625"/>
            <a:ext cx="4819544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Próximos Passos</a:t>
            </a:r>
            <a:endParaRPr sz="3200" b="1" i="0" u="none" strike="noStrike" cap="none" dirty="0">
              <a:solidFill>
                <a:schemeClr val="lt1"/>
              </a:solidFill>
              <a:latin typeface="Radio Canada"/>
              <a:ea typeface="Radio Canada"/>
              <a:cs typeface="Radio Canada"/>
              <a:sym typeface="Radio Canad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7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25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75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3"/>
          <p:cNvPicPr preferRelativeResize="0"/>
          <p:nvPr/>
        </p:nvPicPr>
        <p:blipFill rotWithShape="1">
          <a:blip r:embed="rId3">
            <a:alphaModFix/>
          </a:blip>
          <a:srcRect t="1571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3"/>
          <p:cNvSpPr/>
          <p:nvPr/>
        </p:nvSpPr>
        <p:spPr>
          <a:xfrm>
            <a:off x="0" y="904150"/>
            <a:ext cx="12192000" cy="5378116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3"/>
          <p:cNvSpPr txBox="1"/>
          <p:nvPr/>
        </p:nvSpPr>
        <p:spPr>
          <a:xfrm>
            <a:off x="4190999" y="3066931"/>
            <a:ext cx="3809999" cy="1052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pt-BR" sz="4800" b="0" i="0" u="none" strike="noStrike" cap="none">
                <a:solidFill>
                  <a:schemeClr val="lt1"/>
                </a:solidFill>
                <a:latin typeface="Radio Canada"/>
                <a:ea typeface="Radio Canada"/>
                <a:cs typeface="Radio Canada"/>
                <a:sym typeface="Radio Canada"/>
              </a:rPr>
              <a:t>Obrigado(a</a:t>
            </a:r>
            <a:r>
              <a:rPr lang="pt-BR" sz="4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)!</a:t>
            </a:r>
            <a:endParaRPr sz="48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35" name="Google Shape;235;p23"/>
          <p:cNvCxnSpPr/>
          <p:nvPr/>
        </p:nvCxnSpPr>
        <p:spPr>
          <a:xfrm rot="10800000">
            <a:off x="0" y="904150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6" name="Google Shape;236;p23"/>
          <p:cNvCxnSpPr/>
          <p:nvPr/>
        </p:nvCxnSpPr>
        <p:spPr>
          <a:xfrm rot="10800000">
            <a:off x="-1" y="6282266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7DDD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466</Words>
  <Application>Microsoft Office PowerPoint</Application>
  <PresentationFormat>Widescreen</PresentationFormat>
  <Paragraphs>68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Radio Canada</vt:lpstr>
      <vt:lpstr>Arial</vt:lpstr>
      <vt:lpstr>Trebuchet MS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lucas.fonseca@igti.edu.br</dc:creator>
  <cp:lastModifiedBy>Marina Pignatari</cp:lastModifiedBy>
  <cp:revision>2</cp:revision>
  <dcterms:created xsi:type="dcterms:W3CDTF">2019-09-06T18:34:24Z</dcterms:created>
  <dcterms:modified xsi:type="dcterms:W3CDTF">2025-01-07T16:20:07Z</dcterms:modified>
</cp:coreProperties>
</file>